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80277"/>
  </p:normalViewPr>
  <p:slideViewPr>
    <p:cSldViewPr snapToGrid="0" snapToObjects="1">
      <p:cViewPr>
        <p:scale>
          <a:sx n="92" d="100"/>
          <a:sy n="92" d="100"/>
        </p:scale>
        <p:origin x="-98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41B740-483B-014C-AA7B-F118A3531230}" type="datetimeFigureOut">
              <a:rPr lang="en-US" smtClean="0"/>
              <a:t>4/23/18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B1941-474F-9843-B8C5-1F9E0F6B0B98}" type="slidenum">
              <a:rPr lang="en-US" smtClean="0"/>
              <a:t>‹#›</a:t>
            </a:fld>
            <a:endParaRPr lang="en-US"/>
          </a:p>
        </p:txBody>
      </p:sp>
    </p:spTree>
    <p:extLst>
      <p:ext uri="{BB962C8B-B14F-4D97-AF65-F5344CB8AC3E}">
        <p14:creationId xmlns:p14="http://schemas.microsoft.com/office/powerpoint/2010/main" val="542854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AAU </a:t>
            </a:r>
            <a:r>
              <a:rPr lang="en-US" sz="1200" b="0" i="0" kern="1200" dirty="0" err="1" smtClean="0">
                <a:solidFill>
                  <a:schemeClr val="tx1"/>
                </a:solidFill>
                <a:effectLst/>
                <a:latin typeface="+mn-lt"/>
                <a:ea typeface="+mn-ea"/>
                <a:cs typeface="+mn-cs"/>
              </a:rPr>
              <a:t>Powerpoint</a:t>
            </a:r>
            <a:r>
              <a:rPr lang="en-US" sz="1200" b="0" i="0" kern="1200" dirty="0" smtClean="0">
                <a:solidFill>
                  <a:schemeClr val="tx1"/>
                </a:solidFill>
                <a:effectLst/>
                <a:latin typeface="+mn-lt"/>
                <a:ea typeface="+mn-ea"/>
                <a:cs typeface="+mn-cs"/>
              </a:rPr>
              <a:t> What have we done so far? - Importance of data-amount - Importance of data-amount - Documented problems - Ransomware statistical analysis (OSINT + ENISA) - Ransomware consequential analysis and predictions - Possible solution? - </a:t>
            </a:r>
            <a:r>
              <a:rPr lang="en-US" sz="1200" b="0" i="0" kern="1200" dirty="0" err="1" smtClean="0">
                <a:solidFill>
                  <a:schemeClr val="tx1"/>
                </a:solidFill>
                <a:effectLst/>
                <a:latin typeface="+mn-lt"/>
                <a:ea typeface="+mn-ea"/>
                <a:cs typeface="+mn-cs"/>
              </a:rPr>
              <a:t>HoneyJar</a:t>
            </a:r>
            <a:r>
              <a:rPr lang="en-US" sz="1200" b="0" i="0" kern="1200" dirty="0" smtClean="0">
                <a:solidFill>
                  <a:schemeClr val="tx1"/>
                </a:solidFill>
                <a:effectLst/>
                <a:latin typeface="+mn-lt"/>
                <a:ea typeface="+mn-ea"/>
                <a:cs typeface="+mn-cs"/>
              </a:rPr>
              <a:t> -&gt; </a:t>
            </a:r>
            <a:r>
              <a:rPr lang="en-US" sz="1200" b="0" i="0" kern="1200" dirty="0" err="1" smtClean="0">
                <a:solidFill>
                  <a:schemeClr val="tx1"/>
                </a:solidFill>
                <a:effectLst/>
                <a:latin typeface="+mn-lt"/>
                <a:ea typeface="+mn-ea"/>
                <a:cs typeface="+mn-cs"/>
              </a:rPr>
              <a:t>HoneyPot</a:t>
            </a:r>
            <a:r>
              <a:rPr lang="en-US" sz="1200" b="0" i="0" kern="1200" dirty="0" smtClean="0">
                <a:solidFill>
                  <a:schemeClr val="tx1"/>
                </a:solidFill>
                <a:effectLst/>
                <a:latin typeface="+mn-lt"/>
                <a:ea typeface="+mn-ea"/>
                <a:cs typeface="+mn-cs"/>
              </a:rPr>
              <a:t> -&gt; GUI concept - Identification of key stakeholders - Need for improved solutions for ransomware security for Android because of expected rise in ransomware for those devices - Initializing + ending problem definitions (Discuss! ) - Requirement specification (discuss) - EPIC - GUI - Feedback system - Clear visual and functional direction for GUI - </a:t>
            </a:r>
            <a:r>
              <a:rPr lang="en-US" sz="1200" b="0" i="0" kern="1200" dirty="0" err="1" smtClean="0">
                <a:solidFill>
                  <a:schemeClr val="tx1"/>
                </a:solidFill>
                <a:effectLst/>
                <a:latin typeface="+mn-lt"/>
                <a:ea typeface="+mn-ea"/>
                <a:cs typeface="+mn-cs"/>
              </a:rPr>
              <a:t>Useability</a:t>
            </a:r>
            <a:r>
              <a:rPr lang="en-US" sz="1200" b="0" i="0" kern="1200" dirty="0" smtClean="0">
                <a:solidFill>
                  <a:schemeClr val="tx1"/>
                </a:solidFill>
                <a:effectLst/>
                <a:latin typeface="+mn-lt"/>
                <a:ea typeface="+mn-ea"/>
                <a:cs typeface="+mn-cs"/>
              </a:rPr>
              <a:t> and user experience Now what? AAU + SAX - GUI direction (Visual + functional) - feedback system AAU + AGU - Functionality -&gt; GUI - What about ML? EPIC - Joint document/chapter? - Future development</a:t>
            </a:r>
            <a:endParaRPr lang="en-US" dirty="0"/>
          </a:p>
        </p:txBody>
      </p:sp>
      <p:sp>
        <p:nvSpPr>
          <p:cNvPr id="4" name="Slide Number Placeholder 3"/>
          <p:cNvSpPr>
            <a:spLocks noGrp="1"/>
          </p:cNvSpPr>
          <p:nvPr>
            <p:ph type="sldNum" sz="quarter" idx="10"/>
          </p:nvPr>
        </p:nvSpPr>
        <p:spPr/>
        <p:txBody>
          <a:bodyPr/>
          <a:lstStyle/>
          <a:p>
            <a:fld id="{719B1941-474F-9843-B8C5-1F9E0F6B0B98}" type="slidenum">
              <a:rPr lang="en-US" smtClean="0"/>
              <a:t>4</a:t>
            </a:fld>
            <a:endParaRPr lang="en-US"/>
          </a:p>
        </p:txBody>
      </p:sp>
    </p:spTree>
    <p:extLst>
      <p:ext uri="{BB962C8B-B14F-4D97-AF65-F5344CB8AC3E}">
        <p14:creationId xmlns:p14="http://schemas.microsoft.com/office/powerpoint/2010/main" val="157131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Features extracted (- but those are used in </a:t>
            </a:r>
            <a:r>
              <a:rPr lang="en-US" sz="1200" b="0" i="0" kern="1200" dirty="0" err="1" smtClean="0">
                <a:solidFill>
                  <a:schemeClr val="tx1"/>
                </a:solidFill>
                <a:effectLst/>
                <a:latin typeface="+mn-lt"/>
                <a:ea typeface="+mn-ea"/>
                <a:cs typeface="+mn-cs"/>
              </a:rPr>
              <a:t>ddos</a:t>
            </a:r>
            <a:r>
              <a:rPr lang="en-US" sz="1200" b="0" i="0" kern="1200" dirty="0" smtClean="0">
                <a:solidFill>
                  <a:schemeClr val="tx1"/>
                </a:solidFill>
                <a:effectLst/>
                <a:latin typeface="+mn-lt"/>
                <a:ea typeface="+mn-ea"/>
                <a:cs typeface="+mn-cs"/>
              </a:rPr>
              <a:t> attacks mostly-) - Deep packet inspection is researched to understand the </a:t>
            </a:r>
            <a:r>
              <a:rPr lang="en-US" sz="1200" b="0" i="0" kern="1200" dirty="0" err="1" smtClean="0">
                <a:solidFill>
                  <a:schemeClr val="tx1"/>
                </a:solidFill>
                <a:effectLst/>
                <a:latin typeface="+mn-lt"/>
                <a:ea typeface="+mn-ea"/>
                <a:cs typeface="+mn-cs"/>
              </a:rPr>
              <a:t>behaivour</a:t>
            </a:r>
            <a:r>
              <a:rPr lang="en-US" sz="1200" b="0" i="0" kern="1200" dirty="0" smtClean="0">
                <a:solidFill>
                  <a:schemeClr val="tx1"/>
                </a:solidFill>
                <a:effectLst/>
                <a:latin typeface="+mn-lt"/>
                <a:ea typeface="+mn-ea"/>
                <a:cs typeface="+mn-cs"/>
              </a:rPr>
              <a:t> of the packets - In order to make theoretical </a:t>
            </a:r>
            <a:r>
              <a:rPr lang="en-US" sz="1200" b="0" i="0" kern="1200" dirty="0" err="1" smtClean="0">
                <a:solidFill>
                  <a:schemeClr val="tx1"/>
                </a:solidFill>
                <a:effectLst/>
                <a:latin typeface="+mn-lt"/>
                <a:ea typeface="+mn-ea"/>
                <a:cs typeface="+mn-cs"/>
              </a:rPr>
              <a:t>researchs</a:t>
            </a:r>
            <a:r>
              <a:rPr lang="en-US" sz="1200" b="0" i="0" kern="1200" dirty="0" smtClean="0">
                <a:solidFill>
                  <a:schemeClr val="tx1"/>
                </a:solidFill>
                <a:effectLst/>
                <a:latin typeface="+mn-lt"/>
                <a:ea typeface="+mn-ea"/>
                <a:cs typeface="+mn-cs"/>
              </a:rPr>
              <a:t> into the practical ones I tried some tools which are Joy (written by cisco), </a:t>
            </a:r>
            <a:r>
              <a:rPr lang="en-US" sz="1200" b="0" i="0" kern="1200" dirty="0" err="1" smtClean="0">
                <a:solidFill>
                  <a:schemeClr val="tx1"/>
                </a:solidFill>
                <a:effectLst/>
                <a:latin typeface="+mn-lt"/>
                <a:ea typeface="+mn-ea"/>
                <a:cs typeface="+mn-cs"/>
              </a:rPr>
              <a:t>StratosphereTestingFramework</a:t>
            </a:r>
            <a:r>
              <a:rPr lang="en-US" sz="1200" b="0" i="0" kern="1200" dirty="0" smtClean="0">
                <a:solidFill>
                  <a:schemeClr val="tx1"/>
                </a:solidFill>
                <a:effectLst/>
                <a:latin typeface="+mn-lt"/>
                <a:ea typeface="+mn-ea"/>
                <a:cs typeface="+mn-cs"/>
              </a:rPr>
              <a:t> and some python libraries such as :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 Dangerous onion or suspicious websites can be blocked by filtering the network - —— To the end of the this week: - Implementation : Clear path/steps to implement the methodology that we will follow to block suspicious activities - Assistance: Research is endless and implementation of the result of that result is much more harder than we think, the reason is obvious, all research articles indicates different important points in order to get reliable results, so we need to help at this point in order to combine our research results in a proper way. - </a:t>
            </a:r>
            <a:r>
              <a:rPr lang="en-US" sz="1200" b="0" i="0" kern="1200" dirty="0" err="1" smtClean="0">
                <a:solidFill>
                  <a:schemeClr val="tx1"/>
                </a:solidFill>
                <a:effectLst/>
                <a:latin typeface="+mn-lt"/>
                <a:ea typeface="+mn-ea"/>
                <a:cs typeface="+mn-cs"/>
              </a:rPr>
              <a:t>Behaviour</a:t>
            </a:r>
            <a:r>
              <a:rPr lang="en-US" sz="1200" b="0" i="0" kern="1200" dirty="0" smtClean="0">
                <a:solidFill>
                  <a:schemeClr val="tx1"/>
                </a:solidFill>
                <a:effectLst/>
                <a:latin typeface="+mn-lt"/>
                <a:ea typeface="+mn-ea"/>
                <a:cs typeface="+mn-cs"/>
              </a:rPr>
              <a:t> analysis on each packet by using the tools.</a:t>
            </a:r>
            <a:endParaRPr lang="en-US" dirty="0"/>
          </a:p>
        </p:txBody>
      </p:sp>
      <p:sp>
        <p:nvSpPr>
          <p:cNvPr id="4" name="Slide Number Placeholder 3"/>
          <p:cNvSpPr>
            <a:spLocks noGrp="1"/>
          </p:cNvSpPr>
          <p:nvPr>
            <p:ph type="sldNum" sz="quarter" idx="10"/>
          </p:nvPr>
        </p:nvSpPr>
        <p:spPr/>
        <p:txBody>
          <a:bodyPr/>
          <a:lstStyle/>
          <a:p>
            <a:fld id="{719B1941-474F-9843-B8C5-1F9E0F6B0B98}" type="slidenum">
              <a:rPr lang="en-US" smtClean="0"/>
              <a:t>5</a:t>
            </a:fld>
            <a:endParaRPr lang="en-US"/>
          </a:p>
        </p:txBody>
      </p:sp>
    </p:spTree>
    <p:extLst>
      <p:ext uri="{BB962C8B-B14F-4D97-AF65-F5344CB8AC3E}">
        <p14:creationId xmlns:p14="http://schemas.microsoft.com/office/powerpoint/2010/main" val="744740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have done so far:</a:t>
            </a:r>
          </a:p>
          <a:p>
            <a:r>
              <a:rPr lang="en-US" dirty="0" smtClean="0"/>
              <a:t>1. Security on android. We found out that it is a huge factor and android is the most infected mobile OS</a:t>
            </a:r>
          </a:p>
          <a:p>
            <a:r>
              <a:rPr lang="en-US" dirty="0" smtClean="0"/>
              <a:t>2. What is a </a:t>
            </a:r>
            <a:r>
              <a:rPr lang="en-US" dirty="0" err="1" smtClean="0"/>
              <a:t>Honeyjar</a:t>
            </a:r>
            <a:r>
              <a:rPr lang="en-US" dirty="0" smtClean="0"/>
              <a:t> system and what is it's </a:t>
            </a:r>
            <a:r>
              <a:rPr lang="en-US" dirty="0" err="1" smtClean="0"/>
              <a:t>relevency</a:t>
            </a:r>
            <a:r>
              <a:rPr lang="en-US" dirty="0" smtClean="0"/>
              <a:t> currently. We did research on how a </a:t>
            </a:r>
            <a:r>
              <a:rPr lang="en-US" dirty="0" err="1" smtClean="0"/>
              <a:t>honeyjar</a:t>
            </a:r>
            <a:r>
              <a:rPr lang="en-US" dirty="0" smtClean="0"/>
              <a:t> should function. In this week we want to discuss this with the </a:t>
            </a:r>
            <a:r>
              <a:rPr lang="en-US" dirty="0" err="1" smtClean="0"/>
              <a:t>danish</a:t>
            </a:r>
            <a:r>
              <a:rPr lang="en-US" dirty="0" smtClean="0"/>
              <a:t> guys and get their POV about this</a:t>
            </a:r>
          </a:p>
          <a:p>
            <a:r>
              <a:rPr lang="en-US" dirty="0" smtClean="0"/>
              <a:t>3. Who will benefit the most from android based security?. We did research on which target group would benefit the most from android security. We think this is companies since normal users don't usually care about their security and if they use the correct ways of obtaining apps the chance is very slim they will be infected. Companies on the other hand are a huge target for hackers since a lot of money can be obtained. </a:t>
            </a:r>
          </a:p>
          <a:p>
            <a:r>
              <a:rPr lang="en-US" dirty="0" smtClean="0"/>
              <a:t>4. A GUI on how we think the system should look.</a:t>
            </a:r>
          </a:p>
          <a:p>
            <a:endParaRPr lang="en-US" dirty="0" smtClean="0"/>
          </a:p>
          <a:p>
            <a:endParaRPr lang="en-US" dirty="0" smtClean="0"/>
          </a:p>
          <a:p>
            <a:endParaRPr lang="en-US" dirty="0" smtClean="0"/>
          </a:p>
          <a:p>
            <a:r>
              <a:rPr lang="en-US" dirty="0" smtClean="0"/>
              <a:t>What we want to get out of this week:</a:t>
            </a:r>
          </a:p>
          <a:p>
            <a:r>
              <a:rPr lang="en-US" dirty="0" smtClean="0"/>
              <a:t>1. We want input from the </a:t>
            </a:r>
            <a:r>
              <a:rPr lang="en-US" dirty="0" err="1" smtClean="0"/>
              <a:t>danish</a:t>
            </a:r>
            <a:r>
              <a:rPr lang="en-US" dirty="0" smtClean="0"/>
              <a:t> group and work in close collaboration with them this week to finish the GUI designs. </a:t>
            </a:r>
          </a:p>
          <a:p>
            <a:r>
              <a:rPr lang="en-US" dirty="0" smtClean="0"/>
              <a:t>2. A clear view when we go home to </a:t>
            </a:r>
            <a:r>
              <a:rPr lang="en-US" dirty="0" err="1" smtClean="0"/>
              <a:t>succesfully</a:t>
            </a:r>
            <a:r>
              <a:rPr lang="en-US" dirty="0" smtClean="0"/>
              <a:t> deliver a product.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19B1941-474F-9843-B8C5-1F9E0F6B0B98}" type="slidenum">
              <a:rPr lang="en-US" smtClean="0"/>
              <a:t>6</a:t>
            </a:fld>
            <a:endParaRPr lang="en-US"/>
          </a:p>
        </p:txBody>
      </p:sp>
    </p:spTree>
    <p:extLst>
      <p:ext uri="{BB962C8B-B14F-4D97-AF65-F5344CB8AC3E}">
        <p14:creationId xmlns:p14="http://schemas.microsoft.com/office/powerpoint/2010/main" val="1246057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B1941-474F-9843-B8C5-1F9E0F6B0B98}" type="slidenum">
              <a:rPr lang="en-US" smtClean="0"/>
              <a:t>7</a:t>
            </a:fld>
            <a:endParaRPr lang="en-US"/>
          </a:p>
        </p:txBody>
      </p:sp>
    </p:spTree>
    <p:extLst>
      <p:ext uri="{BB962C8B-B14F-4D97-AF65-F5344CB8AC3E}">
        <p14:creationId xmlns:p14="http://schemas.microsoft.com/office/powerpoint/2010/main" val="830838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9DB9AAE-6D88-3849-8897-A02F3E8E80A7}"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0CEFE724-FBE1-3341-B448-CC614B621A32}"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DB9AAE-6D88-3849-8897-A02F3E8E80A7}"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DB9AAE-6D88-3849-8897-A02F3E8E80A7}"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9DB9AAE-6D88-3849-8897-A02F3E8E80A7}"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FE724-FBE1-3341-B448-CC614B621A32}"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DB9AAE-6D88-3849-8897-A02F3E8E80A7}" type="datetimeFigureOut">
              <a:rPr lang="en-US" smtClean="0"/>
              <a:t>4/23/18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9DB9AAE-6D88-3849-8897-A02F3E8E80A7}"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FE724-FBE1-3341-B448-CC614B621A32}"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9DB9AAE-6D88-3849-8897-A02F3E8E80A7}" type="datetimeFigureOut">
              <a:rPr lang="en-US" smtClean="0"/>
              <a:t>4/23/18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9DB9AAE-6D88-3849-8897-A02F3E8E80A7}" type="datetimeFigureOut">
              <a:rPr lang="en-US" smtClean="0"/>
              <a:t>4/23/18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EFE724-FBE1-3341-B448-CC614B621A32}"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9DB9AAE-6D88-3849-8897-A02F3E8E80A7}" type="datetimeFigureOut">
              <a:rPr lang="en-US" smtClean="0"/>
              <a:t>4/23/18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DB9AAE-6D88-3849-8897-A02F3E8E80A7}" type="datetimeFigureOut">
              <a:rPr lang="en-US" smtClean="0"/>
              <a:t>4/23/18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DB9AAE-6D88-3849-8897-A02F3E8E80A7}" type="datetimeFigureOut">
              <a:rPr lang="en-US" smtClean="0"/>
              <a:t>4/23/18</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0CEFE724-FBE1-3341-B448-CC614B621A3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B9DB9AAE-6D88-3849-8897-A02F3E8E80A7}" type="datetimeFigureOut">
              <a:rPr lang="en-US" smtClean="0"/>
              <a:t>4/23/18</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0CEFE724-FBE1-3341-B448-CC614B621A32}"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5812954"/>
      </p:ext>
    </p:extLst>
  </p:cSld>
  <p:clrMap bg1="dk1" tx1="lt1" bg2="dk2" tx2="lt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1.xml"/><Relationship Id="rId2" Type="http://schemas.openxmlformats.org/officeDocument/2006/relationships/image" Target="../media/image4.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0383" y="1127099"/>
            <a:ext cx="5518066" cy="2268559"/>
          </a:xfrm>
        </p:spPr>
        <p:txBody>
          <a:bodyPr>
            <a:normAutofit fontScale="90000"/>
          </a:bodyPr>
          <a:lstStyle/>
          <a:p>
            <a:pPr algn="just"/>
            <a:r>
              <a:rPr lang="en-US" dirty="0" smtClean="0"/>
              <a:t>Midterm Presentation </a:t>
            </a:r>
            <a:r>
              <a:rPr lang="en-US" dirty="0" err="1" smtClean="0"/>
              <a:t>Honeyjar</a:t>
            </a:r>
            <a:endParaRPr lang="en-US" dirty="0"/>
          </a:p>
        </p:txBody>
      </p:sp>
      <p:pic>
        <p:nvPicPr>
          <p:cNvPr id="6" name="Picture 5"/>
          <p:cNvPicPr>
            <a:picLocks noChangeAspect="1"/>
          </p:cNvPicPr>
          <p:nvPr/>
        </p:nvPicPr>
        <p:blipFill>
          <a:blip r:embed="rId2"/>
          <a:stretch>
            <a:fillRect/>
          </a:stretch>
        </p:blipFill>
        <p:spPr>
          <a:xfrm>
            <a:off x="9228664" y="5520116"/>
            <a:ext cx="999069" cy="999069"/>
          </a:xfrm>
          <a:prstGeom prst="rect">
            <a:avLst/>
          </a:prstGeom>
        </p:spPr>
      </p:pic>
      <p:pic>
        <p:nvPicPr>
          <p:cNvPr id="7" name="Picture 6"/>
          <p:cNvPicPr>
            <a:picLocks noChangeAspect="1"/>
          </p:cNvPicPr>
          <p:nvPr/>
        </p:nvPicPr>
        <p:blipFill rotWithShape="1">
          <a:blip r:embed="rId3"/>
          <a:srcRect l="5389" r="66861"/>
          <a:stretch/>
        </p:blipFill>
        <p:spPr>
          <a:xfrm>
            <a:off x="9190563" y="4411892"/>
            <a:ext cx="1075270" cy="1108224"/>
          </a:xfrm>
          <a:prstGeom prst="rect">
            <a:avLst/>
          </a:prstGeom>
        </p:spPr>
      </p:pic>
      <p:pic>
        <p:nvPicPr>
          <p:cNvPr id="8" name="Picture 7"/>
          <p:cNvPicPr>
            <a:picLocks noChangeAspect="1"/>
          </p:cNvPicPr>
          <p:nvPr/>
        </p:nvPicPr>
        <p:blipFill rotWithShape="1">
          <a:blip r:embed="rId4"/>
          <a:srcRect r="69519"/>
          <a:stretch/>
        </p:blipFill>
        <p:spPr>
          <a:xfrm>
            <a:off x="9190563" y="3499006"/>
            <a:ext cx="1037170" cy="1082322"/>
          </a:xfrm>
          <a:prstGeom prst="rect">
            <a:avLst/>
          </a:prstGeom>
        </p:spPr>
      </p:pic>
      <p:pic>
        <p:nvPicPr>
          <p:cNvPr id="9" name="Picture 8"/>
          <p:cNvPicPr>
            <a:picLocks noChangeAspect="1"/>
          </p:cNvPicPr>
          <p:nvPr/>
        </p:nvPicPr>
        <p:blipFill rotWithShape="1">
          <a:blip r:embed="rId5"/>
          <a:srcRect l="37084" r="37639" b="45521"/>
          <a:stretch/>
        </p:blipFill>
        <p:spPr>
          <a:xfrm>
            <a:off x="9228664" y="2438645"/>
            <a:ext cx="910167" cy="957013"/>
          </a:xfrm>
          <a:prstGeom prst="rect">
            <a:avLst/>
          </a:prstGeom>
        </p:spPr>
      </p:pic>
      <p:pic>
        <p:nvPicPr>
          <p:cNvPr id="10" name="Picture 9"/>
          <p:cNvPicPr>
            <a:picLocks noChangeAspect="1"/>
          </p:cNvPicPr>
          <p:nvPr/>
        </p:nvPicPr>
        <p:blipFill rotWithShape="1">
          <a:blip r:embed="rId6"/>
          <a:srcRect l="26719" t="6587" r="34146" b="33684"/>
          <a:stretch/>
        </p:blipFill>
        <p:spPr>
          <a:xfrm>
            <a:off x="9112821" y="1127494"/>
            <a:ext cx="1114912" cy="1004717"/>
          </a:xfrm>
          <a:prstGeom prst="rect">
            <a:avLst/>
          </a:prstGeom>
        </p:spPr>
      </p:pic>
      <p:sp>
        <p:nvSpPr>
          <p:cNvPr id="13" name="Subtitle 1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9970068"/>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Index</a:t>
            </a:r>
            <a:endParaRPr lang="en-US" dirty="0"/>
          </a:p>
        </p:txBody>
      </p:sp>
      <p:sp>
        <p:nvSpPr>
          <p:cNvPr id="3" name="Content Placeholder 2"/>
          <p:cNvSpPr>
            <a:spLocks noGrp="1"/>
          </p:cNvSpPr>
          <p:nvPr>
            <p:ph idx="1"/>
          </p:nvPr>
        </p:nvSpPr>
        <p:spPr>
          <a:xfrm>
            <a:off x="2611808" y="808056"/>
            <a:ext cx="8199472" cy="4441277"/>
          </a:xfrm>
        </p:spPr>
        <p:txBody>
          <a:bodyPr/>
          <a:lstStyle/>
          <a:p>
            <a:r>
              <a:rPr lang="en-US" dirty="0" smtClean="0"/>
              <a:t>Introduction</a:t>
            </a:r>
          </a:p>
          <a:p>
            <a:r>
              <a:rPr lang="en-US" dirty="0" smtClean="0"/>
              <a:t>AAU progress	</a:t>
            </a:r>
          </a:p>
          <a:p>
            <a:r>
              <a:rPr lang="en-US" dirty="0" smtClean="0"/>
              <a:t>AGU progress</a:t>
            </a:r>
          </a:p>
          <a:p>
            <a:r>
              <a:rPr lang="en-US" dirty="0" err="1" smtClean="0"/>
              <a:t>Saxion</a:t>
            </a:r>
            <a:r>
              <a:rPr lang="en-US" dirty="0" smtClean="0"/>
              <a:t> progress</a:t>
            </a:r>
          </a:p>
          <a:p>
            <a:r>
              <a:rPr lang="en-US" dirty="0" smtClean="0"/>
              <a:t>Expectations for this week</a:t>
            </a:r>
          </a:p>
          <a:p>
            <a:r>
              <a:rPr lang="en-US" dirty="0" smtClean="0"/>
              <a:t>Feedback</a:t>
            </a:r>
            <a:endParaRPr lang="en-US" dirty="0"/>
          </a:p>
        </p:txBody>
      </p:sp>
    </p:spTree>
    <p:extLst>
      <p:ext uri="{BB962C8B-B14F-4D97-AF65-F5344CB8AC3E}">
        <p14:creationId xmlns:p14="http://schemas.microsoft.com/office/powerpoint/2010/main" val="95502235"/>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Introduction</a:t>
            </a:r>
            <a:endParaRPr lang="en-US" dirty="0"/>
          </a:p>
        </p:txBody>
      </p:sp>
      <p:sp>
        <p:nvSpPr>
          <p:cNvPr id="3" name="Content Placeholder 2"/>
          <p:cNvSpPr>
            <a:spLocks noGrp="1"/>
          </p:cNvSpPr>
          <p:nvPr>
            <p:ph idx="1"/>
          </p:nvPr>
        </p:nvSpPr>
        <p:spPr>
          <a:xfrm>
            <a:off x="2611808" y="1637615"/>
            <a:ext cx="8148672" cy="2491039"/>
          </a:xfrm>
        </p:spPr>
        <p:txBody>
          <a:bodyPr/>
          <a:lstStyle/>
          <a:p>
            <a:r>
              <a:rPr lang="en-US" dirty="0" smtClean="0"/>
              <a:t>Campus tour</a:t>
            </a:r>
          </a:p>
          <a:p>
            <a:r>
              <a:rPr lang="en-US" dirty="0" smtClean="0"/>
              <a:t>Setting up</a:t>
            </a:r>
          </a:p>
          <a:p>
            <a:r>
              <a:rPr lang="en-US" dirty="0" smtClean="0"/>
              <a:t>Roundtable updates</a:t>
            </a:r>
          </a:p>
          <a:p>
            <a:r>
              <a:rPr lang="en-US" dirty="0" smtClean="0"/>
              <a:t>Joint city trip</a:t>
            </a:r>
          </a:p>
          <a:p>
            <a:endParaRPr lang="en-US" dirty="0"/>
          </a:p>
        </p:txBody>
      </p:sp>
      <p:pic>
        <p:nvPicPr>
          <p:cNvPr id="4" name="Picture 3"/>
          <p:cNvPicPr>
            <a:picLocks noChangeAspect="1"/>
          </p:cNvPicPr>
          <p:nvPr/>
        </p:nvPicPr>
        <p:blipFill rotWithShape="1">
          <a:blip r:embed="rId2"/>
          <a:srcRect l="18504" r="17287"/>
          <a:stretch/>
        </p:blipFill>
        <p:spPr>
          <a:xfrm>
            <a:off x="6163218" y="911107"/>
            <a:ext cx="4502091" cy="3944053"/>
          </a:xfrm>
          <a:prstGeom prst="rect">
            <a:avLst/>
          </a:prstGeom>
        </p:spPr>
      </p:pic>
    </p:spTree>
    <p:extLst>
      <p:ext uri="{BB962C8B-B14F-4D97-AF65-F5344CB8AC3E}">
        <p14:creationId xmlns:p14="http://schemas.microsoft.com/office/powerpoint/2010/main" val="93577933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AAU Progress</a:t>
            </a:r>
            <a:endParaRPr lang="en-US" dirty="0"/>
          </a:p>
        </p:txBody>
      </p:sp>
      <p:sp>
        <p:nvSpPr>
          <p:cNvPr id="3" name="Content Placeholder 2"/>
          <p:cNvSpPr>
            <a:spLocks noGrp="1"/>
          </p:cNvSpPr>
          <p:nvPr>
            <p:ph idx="1"/>
          </p:nvPr>
        </p:nvSpPr>
        <p:spPr>
          <a:xfrm>
            <a:off x="2611809" y="2048933"/>
            <a:ext cx="3674692" cy="4001011"/>
          </a:xfrm>
        </p:spPr>
        <p:txBody>
          <a:bodyPr>
            <a:normAutofit fontScale="92500" lnSpcReduction="20000"/>
          </a:bodyPr>
          <a:lstStyle/>
          <a:p>
            <a:r>
              <a:rPr lang="en-US" b="1" dirty="0" smtClean="0"/>
              <a:t>So far:</a:t>
            </a:r>
          </a:p>
          <a:p>
            <a:r>
              <a:rPr lang="en-US" dirty="0" smtClean="0"/>
              <a:t>Importance of Data-amount</a:t>
            </a:r>
          </a:p>
          <a:p>
            <a:r>
              <a:rPr lang="en-US" dirty="0" smtClean="0"/>
              <a:t>Documented problems</a:t>
            </a:r>
          </a:p>
          <a:p>
            <a:r>
              <a:rPr lang="en-US" dirty="0" smtClean="0"/>
              <a:t>Ransomware stat analysis</a:t>
            </a:r>
          </a:p>
          <a:p>
            <a:r>
              <a:rPr lang="en-US" dirty="0" smtClean="0"/>
              <a:t>GUI concept</a:t>
            </a:r>
          </a:p>
          <a:p>
            <a:r>
              <a:rPr lang="en-US" dirty="0" err="1" smtClean="0"/>
              <a:t>ID’ing</a:t>
            </a:r>
            <a:r>
              <a:rPr lang="en-US" dirty="0" smtClean="0"/>
              <a:t> key stakeholders</a:t>
            </a:r>
          </a:p>
          <a:p>
            <a:r>
              <a:rPr lang="en-US" dirty="0" smtClean="0"/>
              <a:t>Requirement specification</a:t>
            </a:r>
          </a:p>
          <a:p>
            <a:r>
              <a:rPr lang="en-US" dirty="0" smtClean="0"/>
              <a:t>Feedback system</a:t>
            </a:r>
          </a:p>
          <a:p>
            <a:r>
              <a:rPr lang="en-US" dirty="0" smtClean="0"/>
              <a:t>UX/Usability</a:t>
            </a:r>
          </a:p>
          <a:p>
            <a:endParaRPr lang="en-US" dirty="0" smtClean="0"/>
          </a:p>
        </p:txBody>
      </p:sp>
      <p:sp>
        <p:nvSpPr>
          <p:cNvPr id="6" name="Content Placeholder 2"/>
          <p:cNvSpPr txBox="1">
            <a:spLocks/>
          </p:cNvSpPr>
          <p:nvPr/>
        </p:nvSpPr>
        <p:spPr>
          <a:xfrm>
            <a:off x="6286501" y="1591371"/>
            <a:ext cx="3674692" cy="4001011"/>
          </a:xfrm>
          <a:prstGeom prst="rect">
            <a:avLst/>
          </a:prstGeom>
        </p:spPr>
        <p:txBody>
          <a:bodyPr vert="horz" lIns="91440" tIns="45720" rIns="91440" bIns="45720" rtlCol="0" anchor="ctr">
            <a:normAutofit/>
          </a:bodyPr>
          <a:lstStyle>
            <a:lvl1pPr marL="3444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9pPr>
          </a:lstStyle>
          <a:p>
            <a:r>
              <a:rPr lang="en-US" sz="1900" b="1" dirty="0" smtClean="0"/>
              <a:t>This week:</a:t>
            </a:r>
          </a:p>
          <a:p>
            <a:r>
              <a:rPr lang="en-US" sz="1900" dirty="0" smtClean="0"/>
              <a:t>GUI direction (/w </a:t>
            </a:r>
            <a:r>
              <a:rPr lang="en-US" sz="1900" dirty="0" err="1" smtClean="0"/>
              <a:t>Saxion</a:t>
            </a:r>
            <a:r>
              <a:rPr lang="en-US" sz="1900" dirty="0" smtClean="0"/>
              <a:t>)</a:t>
            </a:r>
          </a:p>
          <a:p>
            <a:r>
              <a:rPr lang="en-US" sz="1900" dirty="0" smtClean="0"/>
              <a:t>Feedback system AAU/AGU</a:t>
            </a:r>
          </a:p>
          <a:p>
            <a:r>
              <a:rPr lang="en-US" sz="1900" dirty="0" smtClean="0"/>
              <a:t>Machine Learning</a:t>
            </a:r>
          </a:p>
          <a:p>
            <a:r>
              <a:rPr lang="en-US" sz="1900" dirty="0" smtClean="0"/>
              <a:t>EPIC joint document</a:t>
            </a:r>
          </a:p>
          <a:p>
            <a:r>
              <a:rPr lang="en-US" sz="1900" dirty="0" smtClean="0"/>
              <a:t>Future development</a:t>
            </a:r>
          </a:p>
          <a:p>
            <a:endParaRPr lang="en-US" sz="1900" dirty="0" smtClean="0"/>
          </a:p>
        </p:txBody>
      </p:sp>
      <p:pic>
        <p:nvPicPr>
          <p:cNvPr id="7" name="Picture 6"/>
          <p:cNvPicPr>
            <a:picLocks noChangeAspect="1"/>
          </p:cNvPicPr>
          <p:nvPr/>
        </p:nvPicPr>
        <p:blipFill rotWithShape="1">
          <a:blip r:embed="rId3"/>
          <a:srcRect l="25057" t="47528" r="38763" b="34848"/>
          <a:stretch/>
        </p:blipFill>
        <p:spPr>
          <a:xfrm>
            <a:off x="5918376" y="777314"/>
            <a:ext cx="4410941" cy="895283"/>
          </a:xfrm>
          <a:prstGeom prst="rect">
            <a:avLst/>
          </a:prstGeom>
        </p:spPr>
      </p:pic>
    </p:spTree>
    <p:extLst>
      <p:ext uri="{BB962C8B-B14F-4D97-AF65-F5344CB8AC3E}">
        <p14:creationId xmlns:p14="http://schemas.microsoft.com/office/powerpoint/2010/main" val="162055317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AGU Progress</a:t>
            </a:r>
            <a:endParaRPr lang="en-US" dirty="0"/>
          </a:p>
        </p:txBody>
      </p:sp>
      <p:sp>
        <p:nvSpPr>
          <p:cNvPr id="3" name="Content Placeholder 2"/>
          <p:cNvSpPr>
            <a:spLocks noGrp="1"/>
          </p:cNvSpPr>
          <p:nvPr>
            <p:ph idx="1"/>
          </p:nvPr>
        </p:nvSpPr>
        <p:spPr>
          <a:xfrm>
            <a:off x="2611808" y="1578588"/>
            <a:ext cx="7796540" cy="3997828"/>
          </a:xfrm>
        </p:spPr>
        <p:txBody>
          <a:bodyPr>
            <a:normAutofit fontScale="92500" lnSpcReduction="20000"/>
          </a:bodyPr>
          <a:lstStyle/>
          <a:p>
            <a:r>
              <a:rPr lang="en-US" b="1" dirty="0" smtClean="0"/>
              <a:t>So far:</a:t>
            </a:r>
          </a:p>
          <a:p>
            <a:r>
              <a:rPr lang="en-US" dirty="0" smtClean="0"/>
              <a:t>Features extracted</a:t>
            </a:r>
          </a:p>
          <a:p>
            <a:r>
              <a:rPr lang="en-US" dirty="0" smtClean="0"/>
              <a:t>Deep packet inspection</a:t>
            </a:r>
          </a:p>
          <a:p>
            <a:r>
              <a:rPr lang="en-US" dirty="0" smtClean="0"/>
              <a:t>Translating theory to actions</a:t>
            </a:r>
          </a:p>
          <a:p>
            <a:r>
              <a:rPr lang="en-US" dirty="0" smtClean="0"/>
              <a:t>Joy</a:t>
            </a:r>
          </a:p>
          <a:p>
            <a:r>
              <a:rPr lang="en-US" b="1" dirty="0" smtClean="0"/>
              <a:t>This week:</a:t>
            </a:r>
          </a:p>
          <a:p>
            <a:r>
              <a:rPr lang="en-US" dirty="0" smtClean="0"/>
              <a:t>Implementation</a:t>
            </a:r>
          </a:p>
          <a:p>
            <a:r>
              <a:rPr lang="en-US" dirty="0" smtClean="0"/>
              <a:t>Assistance</a:t>
            </a:r>
          </a:p>
          <a:p>
            <a:r>
              <a:rPr lang="en-US" dirty="0" err="1" smtClean="0"/>
              <a:t>Behaviour</a:t>
            </a:r>
            <a:r>
              <a:rPr lang="en-US" dirty="0" smtClean="0"/>
              <a:t> analysis</a:t>
            </a:r>
          </a:p>
          <a:p>
            <a:endParaRPr lang="en-US" dirty="0"/>
          </a:p>
        </p:txBody>
      </p:sp>
      <p:pic>
        <p:nvPicPr>
          <p:cNvPr id="4" name="Picture 3"/>
          <p:cNvPicPr>
            <a:picLocks noChangeAspect="1"/>
          </p:cNvPicPr>
          <p:nvPr/>
        </p:nvPicPr>
        <p:blipFill rotWithShape="1">
          <a:blip r:embed="rId3"/>
          <a:srcRect l="151" t="302" r="37226" b="-302"/>
          <a:stretch/>
        </p:blipFill>
        <p:spPr>
          <a:xfrm>
            <a:off x="6516126" y="808056"/>
            <a:ext cx="4308764" cy="4587009"/>
          </a:xfrm>
          <a:prstGeom prst="rect">
            <a:avLst/>
          </a:prstGeom>
        </p:spPr>
      </p:pic>
    </p:spTree>
    <p:extLst>
      <p:ext uri="{BB962C8B-B14F-4D97-AF65-F5344CB8AC3E}">
        <p14:creationId xmlns:p14="http://schemas.microsoft.com/office/powerpoint/2010/main" val="10205009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err="1" smtClean="0"/>
              <a:t>Saxion</a:t>
            </a:r>
            <a:r>
              <a:rPr lang="en-US" dirty="0" smtClean="0"/>
              <a:t> Progress</a:t>
            </a:r>
            <a:endParaRPr lang="en-US" dirty="0"/>
          </a:p>
        </p:txBody>
      </p:sp>
      <p:sp>
        <p:nvSpPr>
          <p:cNvPr id="3" name="Content Placeholder 2"/>
          <p:cNvSpPr>
            <a:spLocks noGrp="1"/>
          </p:cNvSpPr>
          <p:nvPr>
            <p:ph idx="1"/>
          </p:nvPr>
        </p:nvSpPr>
        <p:spPr>
          <a:xfrm>
            <a:off x="2611808" y="1885285"/>
            <a:ext cx="8182539" cy="4339677"/>
          </a:xfrm>
        </p:spPr>
        <p:txBody>
          <a:bodyPr>
            <a:normAutofit lnSpcReduction="10000"/>
          </a:bodyPr>
          <a:lstStyle/>
          <a:p>
            <a:r>
              <a:rPr lang="en-US" b="1" dirty="0" smtClean="0"/>
              <a:t>So far:</a:t>
            </a:r>
          </a:p>
          <a:p>
            <a:r>
              <a:rPr lang="en-US" dirty="0" smtClean="0"/>
              <a:t>Research</a:t>
            </a:r>
          </a:p>
          <a:p>
            <a:r>
              <a:rPr lang="en-US" dirty="0" smtClean="0"/>
              <a:t>Android security</a:t>
            </a:r>
          </a:p>
          <a:p>
            <a:r>
              <a:rPr lang="en-US" dirty="0" smtClean="0"/>
              <a:t>Relevancy of a </a:t>
            </a:r>
            <a:r>
              <a:rPr lang="en-US" dirty="0" err="1" smtClean="0"/>
              <a:t>Honeyjar</a:t>
            </a:r>
            <a:r>
              <a:rPr lang="en-US" dirty="0" smtClean="0"/>
              <a:t> system</a:t>
            </a:r>
          </a:p>
          <a:p>
            <a:r>
              <a:rPr lang="en-US" dirty="0" smtClean="0"/>
              <a:t>Target group</a:t>
            </a:r>
          </a:p>
          <a:p>
            <a:r>
              <a:rPr lang="en-US" dirty="0" smtClean="0"/>
              <a:t>Mock-up GUI</a:t>
            </a:r>
          </a:p>
          <a:p>
            <a:r>
              <a:rPr lang="en-US" b="1" dirty="0" smtClean="0"/>
              <a:t>This week:</a:t>
            </a:r>
          </a:p>
          <a:p>
            <a:r>
              <a:rPr lang="en-US" dirty="0" smtClean="0"/>
              <a:t>Feedback</a:t>
            </a:r>
          </a:p>
          <a:p>
            <a:r>
              <a:rPr lang="en-US" dirty="0" smtClean="0"/>
              <a:t>Clear plan to finish the project</a:t>
            </a:r>
          </a:p>
          <a:p>
            <a:endParaRPr lang="en-US" dirty="0"/>
          </a:p>
        </p:txBody>
      </p:sp>
      <p:pic>
        <p:nvPicPr>
          <p:cNvPr id="6" name="Picture 5"/>
          <p:cNvPicPr>
            <a:picLocks noChangeAspect="1"/>
          </p:cNvPicPr>
          <p:nvPr/>
        </p:nvPicPr>
        <p:blipFill rotWithShape="1">
          <a:blip r:embed="rId3"/>
          <a:srcRect l="5997" r="43307"/>
          <a:stretch/>
        </p:blipFill>
        <p:spPr>
          <a:xfrm>
            <a:off x="7135091" y="808056"/>
            <a:ext cx="3864539" cy="5080126"/>
          </a:xfrm>
          <a:prstGeom prst="rect">
            <a:avLst/>
          </a:prstGeom>
        </p:spPr>
      </p:pic>
    </p:spTree>
    <p:extLst>
      <p:ext uri="{BB962C8B-B14F-4D97-AF65-F5344CB8AC3E}">
        <p14:creationId xmlns:p14="http://schemas.microsoft.com/office/powerpoint/2010/main" val="1464013166"/>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703" y="974887"/>
            <a:ext cx="7958331" cy="1077229"/>
          </a:xfrm>
        </p:spPr>
        <p:txBody>
          <a:bodyPr/>
          <a:lstStyle/>
          <a:p>
            <a:pPr algn="l"/>
            <a:r>
              <a:rPr lang="en-US" dirty="0" smtClean="0"/>
              <a:t>Expectations for this week</a:t>
            </a:r>
            <a:endParaRPr lang="en-US" dirty="0"/>
          </a:p>
        </p:txBody>
      </p:sp>
      <p:sp>
        <p:nvSpPr>
          <p:cNvPr id="3" name="Content Placeholder 2"/>
          <p:cNvSpPr>
            <a:spLocks noGrp="1"/>
          </p:cNvSpPr>
          <p:nvPr>
            <p:ph idx="1"/>
          </p:nvPr>
        </p:nvSpPr>
        <p:spPr>
          <a:xfrm>
            <a:off x="2692703" y="2607289"/>
            <a:ext cx="7796540" cy="3997828"/>
          </a:xfrm>
        </p:spPr>
        <p:txBody>
          <a:bodyPr/>
          <a:lstStyle/>
          <a:p>
            <a:r>
              <a:rPr lang="en-US" dirty="0" smtClean="0"/>
              <a:t>Putting all noses in the same direction</a:t>
            </a:r>
          </a:p>
          <a:p>
            <a:r>
              <a:rPr lang="en-US" dirty="0" smtClean="0"/>
              <a:t>Planning toward the end of the project</a:t>
            </a:r>
          </a:p>
          <a:p>
            <a:r>
              <a:rPr lang="en-US" dirty="0" smtClean="0"/>
              <a:t>Drinking </a:t>
            </a:r>
            <a:r>
              <a:rPr lang="en-US" dirty="0" err="1" smtClean="0"/>
              <a:t>cerveza’s</a:t>
            </a:r>
            <a:endParaRPr lang="en-US" dirty="0" smtClean="0"/>
          </a:p>
          <a:p>
            <a:r>
              <a:rPr lang="en-US" dirty="0" smtClean="0"/>
              <a:t>Joint vision on GUI</a:t>
            </a:r>
          </a:p>
          <a:p>
            <a:r>
              <a:rPr lang="en-US" dirty="0" smtClean="0"/>
              <a:t>Visit to Barcelona’s Supercomputer</a:t>
            </a:r>
          </a:p>
          <a:p>
            <a:r>
              <a:rPr lang="en-US" dirty="0" smtClean="0"/>
              <a:t>Interviews with Valentin </a:t>
            </a:r>
            <a:r>
              <a:rPr lang="en-US" dirty="0" err="1" smtClean="0"/>
              <a:t>Carela</a:t>
            </a:r>
            <a:endParaRPr lang="en-US" dirty="0" smtClean="0"/>
          </a:p>
          <a:p>
            <a:r>
              <a:rPr lang="en-US" dirty="0" smtClean="0"/>
              <a:t>Presentation @ </a:t>
            </a:r>
            <a:r>
              <a:rPr lang="en-US" dirty="0" err="1" smtClean="0"/>
              <a:t>Talaia</a:t>
            </a:r>
            <a:r>
              <a:rPr lang="en-US" dirty="0" smtClean="0"/>
              <a:t> Security</a:t>
            </a:r>
          </a:p>
          <a:p>
            <a:endParaRPr lang="en-US" dirty="0" smtClean="0"/>
          </a:p>
          <a:p>
            <a:endParaRPr lang="en-US" dirty="0" smtClean="0"/>
          </a:p>
          <a:p>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rot="17971644">
            <a:off x="7164627" y="1375912"/>
            <a:ext cx="4563882" cy="3725463"/>
          </a:xfrm>
          <a:prstGeom prst="rect">
            <a:avLst/>
          </a:prstGeom>
        </p:spPr>
      </p:pic>
    </p:spTree>
    <p:extLst>
      <p:ext uri="{BB962C8B-B14F-4D97-AF65-F5344CB8AC3E}">
        <p14:creationId xmlns:p14="http://schemas.microsoft.com/office/powerpoint/2010/main" val="1949137283"/>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82E"/>
      </a:dk2>
      <a:lt2>
        <a:srgbClr val="C2F5FC"/>
      </a:lt2>
      <a:accent1>
        <a:srgbClr val="4091F3"/>
      </a:accent1>
      <a:accent2>
        <a:srgbClr val="8BBCF1"/>
      </a:accent2>
      <a:accent3>
        <a:srgbClr val="CB6A6A"/>
      </a:accent3>
      <a:accent4>
        <a:srgbClr val="C567AF"/>
      </a:accent4>
      <a:accent5>
        <a:srgbClr val="A684F9"/>
      </a:accent5>
      <a:accent6>
        <a:srgbClr val="A9ACEE"/>
      </a:accent6>
      <a:hlink>
        <a:srgbClr val="6D9CC5"/>
      </a:hlink>
      <a:folHlink>
        <a:srgbClr val="6D82A0"/>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178B2DAB-5DDE-4060-A857-D2E1CDA92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Madison</Template>
  <TotalTime>80</TotalTime>
  <Words>676</Words>
  <Application>Microsoft Macintosh PowerPoint</Application>
  <PresentationFormat>Widescreen</PresentationFormat>
  <Paragraphs>77</Paragraphs>
  <Slides>7</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Calibri</vt:lpstr>
      <vt:lpstr>MS Shell Dlg 2</vt:lpstr>
      <vt:lpstr>Wingdings</vt:lpstr>
      <vt:lpstr>Wingdings 3</vt:lpstr>
      <vt:lpstr>Arial</vt:lpstr>
      <vt:lpstr>Madison</vt:lpstr>
      <vt:lpstr>Midterm Presentation Honeyjar</vt:lpstr>
      <vt:lpstr>Index</vt:lpstr>
      <vt:lpstr>Introduction</vt:lpstr>
      <vt:lpstr>AAU Progress</vt:lpstr>
      <vt:lpstr>AGU Progress</vt:lpstr>
      <vt:lpstr>Saxion Progress</vt:lpstr>
      <vt:lpstr>Expectations for this week</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Midterm Presentation Honeyjar</dc:title>
  <dc:creator>Microsoft Office User</dc:creator>
  <cp:lastModifiedBy>Microsoft Office User</cp:lastModifiedBy>
  <cp:revision>34</cp:revision>
  <dcterms:created xsi:type="dcterms:W3CDTF">2018-04-23T08:41:12Z</dcterms:created>
  <dcterms:modified xsi:type="dcterms:W3CDTF">2018-04-23T10:01:19Z</dcterms:modified>
</cp:coreProperties>
</file>